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7" r:id="rId4"/>
    <p:sldId id="579" r:id="rId5"/>
    <p:sldId id="580" r:id="rId6"/>
    <p:sldId id="581" r:id="rId7"/>
    <p:sldId id="582" r:id="rId8"/>
    <p:sldId id="583" r:id="rId9"/>
    <p:sldId id="584" r:id="rId10"/>
    <p:sldId id="586" r:id="rId11"/>
    <p:sldId id="585" r:id="rId12"/>
    <p:sldId id="587" r:id="rId13"/>
    <p:sldId id="588" r:id="rId14"/>
    <p:sldId id="589" r:id="rId15"/>
    <p:sldId id="29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B761300-C537-4DE9-A183-04FD1B4406B3}">
          <p14:sldIdLst>
            <p14:sldId id="256"/>
          </p14:sldIdLst>
        </p14:section>
        <p14:section name="Untitled Section" id="{A6DAD21A-9935-44EF-AADB-7054D495323C}">
          <p14:sldIdLst>
            <p14:sldId id="257"/>
            <p14:sldId id="579"/>
            <p14:sldId id="580"/>
            <p14:sldId id="581"/>
            <p14:sldId id="582"/>
            <p14:sldId id="583"/>
            <p14:sldId id="584"/>
            <p14:sldId id="586"/>
            <p14:sldId id="585"/>
            <p14:sldId id="587"/>
            <p14:sldId id="588"/>
            <p14:sldId id="589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71B8FF"/>
    <a:srgbClr val="FF643F"/>
    <a:srgbClr val="FF3B0D"/>
    <a:srgbClr val="FFC5B9"/>
    <a:srgbClr val="C6CBCF"/>
    <a:srgbClr val="FFC5C5"/>
    <a:srgbClr val="FED4DB"/>
    <a:srgbClr val="B3D9FF"/>
    <a:srgbClr val="00F4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247" autoAdjust="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95D5B5-A24C-4846-BBF0-6A61F4858CA6}" type="datetimeFigureOut">
              <a:rPr lang="en-GB" smtClean="0"/>
              <a:t>23/08/2026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7BC79-1EDD-40A6-A9B7-BB1C5C04FC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953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F0562-D069-C40F-A4E7-EB9DB3A92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95CE6D-E540-E7A2-7688-E025E5688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C85C7-8A19-52FB-D2D8-C1F78C7D0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373F1-C551-E77E-C240-EE00F7A25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12561-EDC1-8679-FA85-966361C0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0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6FBAE-DE01-3CAD-EB2E-F83BA1D5F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106746-5342-E043-1DCD-0A54853049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3E59D-F8C3-1E90-E7FF-4C4D20FD0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89D8D-15E0-7167-6653-1EF71ED5A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C4B47-6EDE-DA93-5D6D-A089D3E79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05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9083ED-F08F-E6C3-9EEA-0CA9877D9F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6486FF-8DB1-A9DF-265D-8FF5BC385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38459-C712-1231-8A00-B2BF2F19D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4AC99-D000-5717-0921-68B1A0D16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8B577-CA9C-E086-3425-105C5096A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92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492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943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230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125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877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882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8953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27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2F5BC-A741-6048-FECD-9EE7FBF4A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E82FF-33AC-E82E-5AB0-75E356940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06ACC-B8D7-BAE2-9C25-662E67900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BD541-4591-81C2-937B-0E453FF6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84557-2C56-9A75-0ED0-644D254C4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62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3841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677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597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E0E01-B7A6-B2C3-E9C6-7C89A855F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30929-3CA0-D269-6C46-90D1C35D4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0563B-9416-1B5F-D5B0-325D90FBC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030CB-E149-C11F-EDF5-FFCEA6B40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2068D-B4FD-C85C-2573-C6796919B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9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E3812-3C03-3B01-F040-422774B3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D2A18-ED4F-36D0-C1BD-59B4E17A2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D481BA-E2EB-6323-F4B0-10A4BD220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BA9070-9F5B-0E74-0E4D-83D47F76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6CA0E8-819D-3682-EEB0-48A8852E5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745918-3894-6E47-1FDC-BE04F9DB7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0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8F79F-EF3D-5CE1-AB1E-55AF5DC9F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D21D9-5964-EDA8-B482-0C04DC2D3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97BC12-1F7C-F45D-3E0F-FD0399EAC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576F84-AB11-8900-3C90-AA1B3804D4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6169E9-8CFC-3EE3-2DE3-7337171A37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ACF548-2ED3-A15C-82E7-7FE1693C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901AB0-6AC3-DB67-BDA9-67E9F970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D1A746-4101-F141-21B4-669E1FFDF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63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5B502-2513-513B-FD11-577862238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1D496D-9A7D-90AB-5ED9-FE23F992E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390EF9-A017-9709-076C-2159A4763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693640-A6F0-A1CE-0DA4-36C5D0B78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68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E5D5CA-676D-1591-4E2F-193E23227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0910EA-D1A9-93B7-35DF-CF3416B79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E0FD5-5886-2DE6-ADEE-2B3386F61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96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ECA40-A8F2-E1C5-BA77-1175DAEA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E6A6B-AE59-FB87-5F5B-5DBB605A2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FCE5C-CB19-2FE7-FD42-DB9F856122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4C9BEB-53A2-0F1D-3277-2D2B523F6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04FE6-315F-C4A0-6355-37044DD53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F2371D-4147-AD11-D00F-13B66F36A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77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82416-DA7E-34E5-7DAE-F232F3EBE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AB65F9-1804-ED0F-C0F9-58BC74D641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A00CA7-2139-E6FF-1D55-B4E550D3C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19516-D97C-0298-49EA-01613DBC6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D7838B-E723-698D-FDA9-2CED78BC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DD302-54A3-B856-005B-BD947DC27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5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603717-A5F7-500D-8593-F44D680FD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E85CF-2FC4-876A-3316-203A15821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432CA-1C1A-1939-233A-318C3C41DA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C32E-8609-42CF-ADA8-518E5F12C2E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995D5-C822-8AC0-29DF-C8E5EC0321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E0F76-5613-A51D-7E78-AF5D3B7523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48D29-C761-4751-A768-A0E3125157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56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18095B-CEAD-40A9-9D87-1A445FD05085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23/08/2026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9DF93-5F6F-4C12-A45C-D3D1C39961B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056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CB30A-E7A3-4F99-99DB-C5C731096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634" y="2040467"/>
            <a:ext cx="6873380" cy="1263907"/>
          </a:xfrm>
        </p:spPr>
        <p:txBody>
          <a:bodyPr>
            <a:normAutofit/>
          </a:bodyPr>
          <a:lstStyle/>
          <a:p>
            <a:pPr rtl="1"/>
            <a:r>
              <a:rPr lang="ar-OM" sz="4800" b="1" dirty="0">
                <a:solidFill>
                  <a:schemeClr val="bg1"/>
                </a:solidFill>
                <a:latin typeface="doran" panose="00000500000000000000" pitchFamily="50" charset="-78"/>
                <a:cs typeface="doran" panose="00000500000000000000" pitchFamily="50" charset="-78"/>
              </a:rPr>
              <a:t> </a:t>
            </a:r>
            <a:r>
              <a:rPr kumimoji="0" lang="ar-OM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Sakkal Majalla" panose="02000000000000000000" pitchFamily="2" charset="-78"/>
                <a:ea typeface="MS PGothic" pitchFamily="34" charset="-128"/>
                <a:cs typeface="Sakkal Majalla" panose="02000000000000000000" pitchFamily="2" charset="-78"/>
              </a:rPr>
              <a:t>قراءة البطاقة الغذائية</a:t>
            </a:r>
            <a:endParaRPr lang="en-US" sz="4800" b="1" dirty="0">
              <a:solidFill>
                <a:schemeClr val="accent2">
                  <a:lumMod val="40000"/>
                  <a:lumOff val="60000"/>
                </a:schemeClr>
              </a:solidFill>
              <a:latin typeface="doran" panose="00000500000000000000" pitchFamily="50" charset="-78"/>
              <a:cs typeface="doran" panose="00000500000000000000" pitchFamily="50" charset="-78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035581-8525-40A9-AE0E-F2359CFD95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" b="7681"/>
          <a:stretch/>
        </p:blipFill>
        <p:spPr bwMode="auto">
          <a:xfrm>
            <a:off x="3201988" y="3685374"/>
            <a:ext cx="2301345" cy="201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60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kumimoji="0" lang="ar-KW" sz="2800" b="1" i="0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الأسماء المختلفة للسكريات المضافة </a:t>
            </a:r>
            <a:r>
              <a:rPr lang="ar-OM" sz="3600" dirty="0"/>
              <a:t>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0451" y="1216404"/>
            <a:ext cx="4012296" cy="1048343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9A1B67-843D-4C0B-AC90-DBA2C30C8EB3}"/>
              </a:ext>
            </a:extLst>
          </p:cNvPr>
          <p:cNvSpPr txBox="1"/>
          <p:nvPr/>
        </p:nvSpPr>
        <p:spPr>
          <a:xfrm>
            <a:off x="5909733" y="1503706"/>
            <a:ext cx="4885267" cy="4727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الأسماء </a:t>
            </a:r>
            <a:r>
              <a:rPr kumimoji="0" lang="ar-KW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 الاكثر 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شيوعًا مثل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الجلوكوز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الفركتوز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السكروز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شراب الذرة عالي الفركتوز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العسل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الدبس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المالتوز</a:t>
            </a:r>
            <a:b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kkal Majalla" panose="02000000000000000000" pitchFamily="2" charset="-78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ar-KW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96428A-2BC5-4A05-8CE8-49F9B0847116}"/>
              </a:ext>
            </a:extLst>
          </p:cNvPr>
          <p:cNvSpPr txBox="1"/>
          <p:nvPr/>
        </p:nvSpPr>
        <p:spPr>
          <a:xfrm>
            <a:off x="2387600" y="2620730"/>
            <a:ext cx="23537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إنتبه إلى المصطلحات التالية في قائمة المكونات لأنها تشير أيضًا إلى وجود السكر المضاف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00" name="Picture 4" descr="صورة من إنشاء الذكاء الاصطناعي">
            <a:extLst>
              <a:ext uri="{FF2B5EF4-FFF2-40B4-BE49-F238E27FC236}">
                <a16:creationId xmlns:a16="http://schemas.microsoft.com/office/drawing/2014/main" id="{E194B357-B328-4700-85D6-E787B4932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599" y="4300152"/>
            <a:ext cx="1905000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440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kumimoji="0" lang="ar-KW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anose="02020603050405020304" pitchFamily="18" charset="0"/>
              </a:rPr>
              <a:t>المصطلحات الأكثر شيوعا المذكورة في المعلومات الغذائية أو قوائم المكونات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216404"/>
            <a:ext cx="10774959" cy="5251508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3E4C15-E84B-4550-91A6-EFB58FF399BD}"/>
              </a:ext>
            </a:extLst>
          </p:cNvPr>
          <p:cNvSpPr txBox="1"/>
          <p:nvPr/>
        </p:nvSpPr>
        <p:spPr>
          <a:xfrm>
            <a:off x="3047999" y="1519760"/>
            <a:ext cx="7967133" cy="3159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سعرات حراريّة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مخفضة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: على الأقل 25% سعرات حرارية أقل للحصة الواحدة مقارنةً بالمنتج المعتاد 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سعرات حرارية أقل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40 سعرة حرارية أو أقل لكل حصة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خالٍ من السعرات الحرارية: أقل من 5 سعرات حرارية لكل حصة</a:t>
            </a:r>
            <a:endParaRPr kumimoji="0" lang="ar-K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ar-K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إجمالي الدهون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مخفض: على الأقل 25% أقل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من إجمالي الدهون للحصة الواحدة مقارنةً بالمنتج المعتاد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خالٍ من الدهون: أقل من 0.5 جم لكل حصة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72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kumimoji="0" lang="ar-KW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anose="02020603050405020304" pitchFamily="18" charset="0"/>
              </a:rPr>
              <a:t>المصطلحات الأكثر شيوعا المذكورة في المعلومات الغذائية أو قوائم المكونات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216404"/>
            <a:ext cx="10774959" cy="5251508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38BF49-E0E3-45E2-9DAA-26270197F191}"/>
              </a:ext>
            </a:extLst>
          </p:cNvPr>
          <p:cNvSpPr txBox="1"/>
          <p:nvPr/>
        </p:nvSpPr>
        <p:spPr>
          <a:xfrm>
            <a:off x="3047999" y="1439321"/>
            <a:ext cx="8017933" cy="3320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الصوديوم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مخفض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: على الأقل 25% أقل من الصوديوم للحصة الواحدة مقارنةً بالمنتج المعتاد 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قليل الصوديوم: 140 ملجم أو أقل للحصة الواحدة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صوديوم منخفض جداً: 35 ملجم أو أقل للحصة الواحدة</a:t>
            </a:r>
            <a:endParaRPr kumimoji="0" lang="ar-K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خالٍ من الصوديوم: أقل من 5 ملجم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للحصّة الواحدة</a:t>
            </a:r>
            <a:endParaRPr kumimoji="0" lang="ar-K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ar-K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السكريّات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مخفضة: على الأقل 25% </a:t>
            </a:r>
            <a:r>
              <a:rPr kumimoji="0" lang="ar-L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سكر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أقل للحصة الواحدة مقارنةً بالمنتج المعتاد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خالٍ من السكر: أقل من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0.5 جم للحصة الواحدة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كيف تفرق بين أنواع السكر الطبيعي والاصطناعي؟ | مصراوي">
            <a:extLst>
              <a:ext uri="{FF2B5EF4-FFF2-40B4-BE49-F238E27FC236}">
                <a16:creationId xmlns:a16="http://schemas.microsoft.com/office/drawing/2014/main" id="{CDBF6E6C-CD85-4584-A48B-346B20F76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466" y="4031022"/>
            <a:ext cx="1185334" cy="105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799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kumimoji="0" lang="ar-KW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anose="02020603050405020304" pitchFamily="18" charset="0"/>
              </a:rPr>
              <a:t>الخلاصة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216404"/>
            <a:ext cx="10774959" cy="5251508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3F7DDA-1A42-4D2D-8BFA-62ECD8EA76B1}"/>
              </a:ext>
            </a:extLst>
          </p:cNvPr>
          <p:cNvSpPr txBox="1"/>
          <p:nvPr/>
        </p:nvSpPr>
        <p:spPr>
          <a:xfrm>
            <a:off x="1097559" y="1420427"/>
            <a:ext cx="10129241" cy="3890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-2286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ar-K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KW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تعريف </a:t>
            </a:r>
            <a:r>
              <a:rPr kumimoji="0" lang="ar-K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البطاقة الغذائية هي معلومات توضح القيمة الغذائية للمنتج وتساعد المستهلك على اختيار الأغذية الصحية عند الشراء.</a:t>
            </a:r>
          </a:p>
          <a:p>
            <a:pPr marL="342900" marR="0" lvl="0" indent="-342900" algn="r" defTabSz="914400" rtl="1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K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لتسوق صحي وواعى</a:t>
            </a:r>
            <a:r>
              <a:rPr kumimoji="0" lang="ar-OM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 يجب قراء ة البطاقة الغذائية لإختيار الافضل</a:t>
            </a:r>
            <a:r>
              <a:rPr kumimoji="0" lang="ar-K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 </a:t>
            </a:r>
            <a:r>
              <a:rPr kumimoji="0" lang="ar-OM" alt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وترك</a:t>
            </a:r>
            <a:r>
              <a:rPr kumimoji="0" lang="ar-KW" alt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ي</a:t>
            </a:r>
            <a:r>
              <a:rPr kumimoji="0" lang="ar-OM" alt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ز على الإختيارات 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Sakkal Majalla" panose="02000000000000000000" pitchFamily="2" charset="-78"/>
              </a:rPr>
              <a:t>الأقل في السكريات المضافة والدهون المشبعة والصوديوم</a:t>
            </a:r>
            <a:endParaRPr kumimoji="0" lang="ar-KW" altLang="en-US" sz="18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PGothic" pitchFamily="34" charset="-128"/>
              <a:cs typeface="Times New Roman" panose="02020603050405020304" pitchFamily="18" charset="0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K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تذكر دائماً </a:t>
            </a:r>
            <a:r>
              <a:rPr kumimoji="0" lang="ar-OM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يتم سرد المكونات بترتيب تنازلي حسب الوزن. </a:t>
            </a:r>
            <a:r>
              <a:rPr kumimoji="0" lang="ar-K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هذا</a:t>
            </a:r>
            <a:r>
              <a:rPr kumimoji="0" lang="ar-OM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 يعني ان المكون الاكثر كميه يكون في الاول ويتبعه الاقل فالاقل</a:t>
            </a:r>
            <a:r>
              <a:rPr kumimoji="0" lang="ar-K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.</a:t>
            </a:r>
            <a:r>
              <a:rPr kumimoji="0" lang="ar-OM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 </a:t>
            </a:r>
            <a:endParaRPr kumimoji="0" lang="ar-KW" alt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PGothic" pitchFamily="34" charset="-128"/>
              <a:cs typeface="Times New Roman" panose="02020603050405020304" pitchFamily="18" charset="0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K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تحقق من أربعة أقسام اثناء قراءة ملصق المعلومات الغذائية وهي عدد الحصص في العبوة، حجم الحصة ، السعرات الحرارية ، النسبة المئوية من القيمة الغذائية اليومية للعناصر الغذائية .</a:t>
            </a:r>
          </a:p>
          <a:p>
            <a:pPr marL="342900" marR="0" lvl="0" indent="-342900" algn="r" defTabSz="914400" rtl="1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KW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Times New Roman" panose="02020603050405020304" pitchFamily="18" charset="0"/>
              </a:rPr>
              <a:t>لاختيار وشراء مواد غذائية صحية يجب 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مقارنة ملصق المعلومات الغذائية لمختلف المنتجات واختيار الخيارات الصحّية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. </a:t>
            </a:r>
          </a:p>
          <a:p>
            <a:pPr marL="0" marR="0" lvl="0" indent="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K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     و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التأكد بأنه لا يتخطى الكمية اليومية الموصى بها من السعرات الحرارية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. </a:t>
            </a:r>
            <a:endParaRPr kumimoji="0" lang="ar-KW" alt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PGothic" pitchFamily="34" charset="-128"/>
              <a:cs typeface="Times New Roman" panose="02020603050405020304" pitchFamily="18" charset="0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K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المصطلحات الأكثر شيوعا المذكورة في المعلومات الغذائية أو قوائم المكونات هي: السعرات الحرارية، الصوديوم، إجمالي الدهون ، السكريات</a:t>
            </a:r>
          </a:p>
        </p:txBody>
      </p:sp>
    </p:spTree>
    <p:extLst>
      <p:ext uri="{BB962C8B-B14F-4D97-AF65-F5344CB8AC3E}">
        <p14:creationId xmlns:p14="http://schemas.microsoft.com/office/powerpoint/2010/main" val="3042206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2368" y="1466391"/>
            <a:ext cx="31357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OM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ran Medium" panose="00000600000000000000" pitchFamily="50" charset="-78"/>
                <a:ea typeface="+mn-ea"/>
                <a:cs typeface="Doran Medium" panose="00000600000000000000" pitchFamily="50" charset="-78"/>
              </a:rPr>
              <a:t>كلنا</a:t>
            </a:r>
            <a:r>
              <a:rPr kumimoji="0" lang="ar-KW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ran Medium" panose="00000600000000000000" pitchFamily="50" charset="-78"/>
                <a:ea typeface="+mn-ea"/>
                <a:cs typeface="Doran Medium" panose="00000600000000000000" pitchFamily="50" charset="-78"/>
              </a:rPr>
              <a:t> </a:t>
            </a:r>
            <a:r>
              <a:rPr kumimoji="0" lang="ar-OM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ran Medium" panose="00000600000000000000" pitchFamily="50" charset="-78"/>
                <a:ea typeface="+mn-ea"/>
                <a:cs typeface="Doran Medium" panose="00000600000000000000" pitchFamily="50" charset="-78"/>
              </a:rPr>
              <a:t>معزز للصحة </a:t>
            </a:r>
          </a:p>
        </p:txBody>
      </p:sp>
      <p:pic>
        <p:nvPicPr>
          <p:cNvPr id="5" name="Picture 4" descr="img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1" y="2555239"/>
            <a:ext cx="3749039" cy="23317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582160" y="3708400"/>
            <a:ext cx="828040" cy="585893"/>
          </a:xfrm>
          <a:prstGeom prst="roundRect">
            <a:avLst/>
          </a:prstGeom>
          <a:solidFill>
            <a:srgbClr val="F5F8F2"/>
          </a:solidFill>
          <a:ln>
            <a:solidFill>
              <a:srgbClr val="AABE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2736" dirty="0"/>
              <a:t>❤️</a:t>
            </a:r>
          </a:p>
        </p:txBody>
      </p:sp>
    </p:spTree>
    <p:extLst>
      <p:ext uri="{BB962C8B-B14F-4D97-AF65-F5344CB8AC3E}">
        <p14:creationId xmlns:p14="http://schemas.microsoft.com/office/powerpoint/2010/main" val="3027439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lang="ar-OM" sz="3200" b="1" dirty="0">
                <a:solidFill>
                  <a:srgbClr val="3399FF"/>
                </a:solidFill>
                <a:latin typeface="Doran Medium" panose="00000600000000000000" pitchFamily="50" charset="-78"/>
                <a:cs typeface="Doran Medium" panose="00000600000000000000" pitchFamily="50" charset="-78"/>
              </a:rPr>
              <a:t>المحتويات</a:t>
            </a:r>
            <a:r>
              <a:rPr lang="ar-OM" sz="3600" dirty="0"/>
              <a:t>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216404"/>
            <a:ext cx="10774959" cy="5251508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OM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Sakkal Majalla" panose="02000000000000000000" pitchFamily="2" charset="-78"/>
              </a:rPr>
              <a:t>تعريف البطاقة الغ</a:t>
            </a:r>
            <a:r>
              <a:rPr kumimoji="0" lang="ar-KW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Sakkal Majalla" panose="02000000000000000000" pitchFamily="2" charset="-78"/>
              </a:rPr>
              <a:t>ذ</a:t>
            </a:r>
            <a:r>
              <a:rPr kumimoji="0" lang="ar-OM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Sakkal Majalla" panose="02000000000000000000" pitchFamily="2" charset="-78"/>
              </a:rPr>
              <a:t>ائية </a:t>
            </a:r>
            <a:endParaRPr lang="ar-KW" altLang="en-US" sz="2400" kern="0" dirty="0">
              <a:ea typeface="MS PGothic" pitchFamily="34" charset="-128"/>
              <a:cs typeface="Sakkal Majalla" panose="020000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KW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Arial" panose="020B0604020202020204" pitchFamily="34" charset="0"/>
              </a:rPr>
              <a:t>محتوي ملصق المعلومات الغذائية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KW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كيفية قراءة ملصق البطاقة الغذائية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OM" altLang="en-US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MS PGothic" pitchFamily="34" charset="-128"/>
                <a:cs typeface="Sakkal Majalla" panose="02000000000000000000" pitchFamily="2" charset="-78"/>
              </a:rPr>
              <a:t> </a:t>
            </a:r>
            <a:r>
              <a:rPr kumimoji="0" lang="ar-KW" altLang="en-US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MS PGothic" pitchFamily="34" charset="-128"/>
                <a:cs typeface="Sakkal Majalla" panose="02000000000000000000" pitchFamily="2" charset="-78"/>
              </a:rPr>
              <a:t>النصائح العلمية </a:t>
            </a:r>
            <a:r>
              <a:rPr lang="ar-KW" altLang="en-US" sz="2400" kern="0" dirty="0">
                <a:ea typeface="+mj-ea"/>
                <a:cs typeface="Times New Roman" panose="02020603050405020304" pitchFamily="18" charset="0"/>
              </a:rPr>
              <a:t>لا</a:t>
            </a:r>
            <a:r>
              <a:rPr kumimoji="0" lang="ar-KW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ختيار وشراء مواد غذائية صحية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OM" altLang="en-US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MS PGothic" pitchFamily="34" charset="-128"/>
                <a:cs typeface="Sakkal Majalla" panose="02000000000000000000" pitchFamily="2" charset="-78"/>
              </a:rPr>
              <a:t> </a:t>
            </a:r>
            <a:r>
              <a:rPr kumimoji="0" lang="ar-KW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المصطلحات الأكثر شيوعا المذكورة في المعلومات الغذائية أو قوائم المكونات 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OM" altLang="en-US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MS PGothic" pitchFamily="34" charset="-128"/>
                <a:cs typeface="Sakkal Majalla" panose="02000000000000000000" pitchFamily="2" charset="-78"/>
              </a:rPr>
              <a:t> </a:t>
            </a:r>
            <a:r>
              <a:rPr kumimoji="0" lang="ar-KW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Calibri" panose="020F0502020204030204" pitchFamily="34" charset="0"/>
              </a:rPr>
              <a:t>الأسماء المختلفة للسكريات المضافة </a:t>
            </a:r>
          </a:p>
          <a:p>
            <a:pPr marL="342900" marR="0" lvl="0" indent="-34290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ar-KW" sz="2400" kern="0" dirty="0">
                <a:ea typeface="+mj-ea"/>
                <a:cs typeface="Calibri" panose="020F0502020204030204" pitchFamily="34" charset="0"/>
              </a:rPr>
              <a:t>الخلاصة</a:t>
            </a:r>
            <a:endParaRPr lang="ar-OM" sz="2400" dirty="0">
              <a:cs typeface="Siwa Light" panose="00000400000000000000" pitchFamily="50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pic>
        <p:nvPicPr>
          <p:cNvPr id="4" name="Picture 3" descr="img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4892040"/>
            <a:ext cx="2240280" cy="150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715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kumimoji="0" lang="ar-OM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Doran Medium"/>
                <a:ea typeface="MS PGothic" pitchFamily="34" charset="-128"/>
                <a:cs typeface="Sakkal Majalla" panose="02000000000000000000" pitchFamily="2" charset="-78"/>
              </a:rPr>
              <a:t>تعريف البطاقة الغ</a:t>
            </a:r>
            <a:r>
              <a:rPr kumimoji="0" lang="ar-KW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Doran Medium"/>
                <a:ea typeface="MS PGothic" pitchFamily="34" charset="-128"/>
                <a:cs typeface="Sakkal Majalla" panose="02000000000000000000" pitchFamily="2" charset="-78"/>
              </a:rPr>
              <a:t>ذ</a:t>
            </a:r>
            <a:r>
              <a:rPr kumimoji="0" lang="ar-OM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Doran Medium"/>
                <a:ea typeface="MS PGothic" pitchFamily="34" charset="-128"/>
                <a:cs typeface="Sakkal Majalla" panose="02000000000000000000" pitchFamily="2" charset="-78"/>
              </a:rPr>
              <a:t>ائية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216404"/>
            <a:ext cx="10774959" cy="5251508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516048-638C-432F-A992-F037F94AA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439" y="1886656"/>
            <a:ext cx="7102456" cy="18289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07987C-D479-45EE-8A95-6BB3457DF109}"/>
              </a:ext>
            </a:extLst>
          </p:cNvPr>
          <p:cNvSpPr txBox="1"/>
          <p:nvPr/>
        </p:nvSpPr>
        <p:spPr>
          <a:xfrm>
            <a:off x="3132667" y="2173272"/>
            <a:ext cx="6096000" cy="125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K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البطاقة الغذائية هي</a:t>
            </a:r>
            <a:r>
              <a:rPr kumimoji="0" lang="ar-OM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بيان يوضح</a:t>
            </a:r>
            <a:r>
              <a:rPr kumimoji="0" lang="ar-K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OM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</a:t>
            </a:r>
            <a:r>
              <a:rPr kumimoji="0" lang="ar-K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معلومات</a:t>
            </a:r>
            <a:r>
              <a:rPr kumimoji="0" lang="ar-OM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K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الغذائية للمنتج</a:t>
            </a:r>
            <a:r>
              <a:rPr kumimoji="0" lang="ar-OM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</a:t>
            </a:r>
            <a:r>
              <a:rPr kumimoji="0" lang="ar-K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</a:t>
            </a:r>
            <a:r>
              <a:rPr kumimoji="0" lang="ar-OM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</a:t>
            </a:r>
            <a:r>
              <a:rPr kumimoji="0" lang="ar-K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ساعد المستهلك على</a:t>
            </a:r>
            <a:r>
              <a:rPr kumimoji="0" lang="ar-OM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اتخا</a:t>
            </a:r>
            <a:r>
              <a:rPr kumimoji="0" lang="ar-K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 ختيارات غذائية صحية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 descr="البطاقة الغذائية📃 هي مفتاح صحتـك.. هل تعلم؟📝 أن قراءة البطاقة الغذائية  يمكن أن تكون الفرق بين اختيار صحي واختيار غير صحي؟ اجعل من قراءة البطاقة  الغذائية عادة، وكن واعيا لخياراتك.. #الأسبوع_الخليجي_للتغذية  #صحة_رائدة_مستدامة_للجميع">
            <a:extLst>
              <a:ext uri="{FF2B5EF4-FFF2-40B4-BE49-F238E27FC236}">
                <a16:creationId xmlns:a16="http://schemas.microsoft.com/office/drawing/2014/main" id="{FB04CE2C-A60A-44D4-A2B7-7D745B7129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" t="28177" r="48218" b="7419"/>
          <a:stretch/>
        </p:blipFill>
        <p:spPr bwMode="auto">
          <a:xfrm>
            <a:off x="1133701" y="3394512"/>
            <a:ext cx="1326404" cy="217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437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kumimoji="0" lang="ar-SA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كيفية قراءة البطاقة الغذائية بخمس خطوات</a:t>
            </a:r>
            <a:r>
              <a:rPr lang="ar-OM" sz="3600" dirty="0"/>
              <a:t>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216404"/>
            <a:ext cx="10774959" cy="5251508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06E566-A7E9-4E6F-ACD7-8FAEA9C91475}"/>
              </a:ext>
            </a:extLst>
          </p:cNvPr>
          <p:cNvSpPr txBox="1"/>
          <p:nvPr/>
        </p:nvSpPr>
        <p:spPr>
          <a:xfrm>
            <a:off x="3048000" y="2025090"/>
            <a:ext cx="6096000" cy="280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قراءة حجم الحصة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معرفة عدد الحصص في العبوة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التحقق من السعرات الحرارية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مراجعة نسبة القيمة اليومية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 (%DV).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قراءة قائمة المكونات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img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4892040"/>
            <a:ext cx="2240280" cy="150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16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kumimoji="0" lang="ar-KW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محتويات ملصق بطاقة المعلومات الغذائية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216404"/>
            <a:ext cx="10774959" cy="5251508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A46B27-1440-42E0-B1A9-49BE243B2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377" y="1020871"/>
            <a:ext cx="5889246" cy="48162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EAA351-88D2-4183-83C0-C2E6AFC21E26}"/>
              </a:ext>
            </a:extLst>
          </p:cNvPr>
          <p:cNvSpPr txBox="1"/>
          <p:nvPr/>
        </p:nvSpPr>
        <p:spPr>
          <a:xfrm>
            <a:off x="971875" y="3180438"/>
            <a:ext cx="178646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OM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Sakkal Majalla" panose="02000000000000000000" pitchFamily="2" charset="-78"/>
              </a:rPr>
              <a:t>قراءة </a:t>
            </a:r>
            <a:r>
              <a:rPr kumimoji="0" lang="ar-KW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Sakkal Majalla" panose="02000000000000000000" pitchFamily="2" charset="-78"/>
              </a:rPr>
              <a:t>المعلومات</a:t>
            </a:r>
            <a:r>
              <a:rPr kumimoji="0" lang="ar-OM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Sakkal Majalla" panose="02000000000000000000" pitchFamily="2" charset="-78"/>
              </a:rPr>
              <a:t> الغذائية المدونة على الملصقات </a:t>
            </a:r>
            <a:r>
              <a:rPr kumimoji="0" lang="ar-OM" alt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Sakkal Majalla" panose="02000000000000000000" pitchFamily="2" charset="-78"/>
              </a:rPr>
              <a:t>خطوة هامة لاختيار الغذاء الصحي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img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4800600"/>
            <a:ext cx="2148840" cy="141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84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kumimoji="0" lang="ar-KW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anose="02020603050405020304" pitchFamily="18" charset="0"/>
              </a:rPr>
              <a:t>كيفية قراءة ملصق البطاقة الغذائية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4" y="2304557"/>
            <a:ext cx="10774959" cy="5251508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429A9E-992E-4787-8139-85BD6E1C7265}"/>
              </a:ext>
            </a:extLst>
          </p:cNvPr>
          <p:cNvSpPr txBox="1"/>
          <p:nvPr/>
        </p:nvSpPr>
        <p:spPr>
          <a:xfrm>
            <a:off x="2565401" y="2833694"/>
            <a:ext cx="8788399" cy="24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"/>
              <a:tabLst/>
              <a:defRPr/>
            </a:pPr>
            <a:r>
              <a:rPr kumimoji="0" lang="ar-SA" sz="2000" b="1" i="1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عدد الحصص الاجمالي للعبوة</a:t>
            </a:r>
            <a:r>
              <a:rPr kumimoji="0" lang="ar-SA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العدد الإجمالي للحصص في عبوة الطعام أو العلبة بأكملها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"/>
              <a:tabLst/>
              <a:defRPr/>
            </a:pPr>
            <a:r>
              <a:rPr kumimoji="0" lang="ar-SA" sz="2000" b="1" i="1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حجم الحصة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 يعرّف عن حجم الحصة أي كمية الطعام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الشراب التي يستهلكها الناس عادةً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من هذا المنتج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ولا يعتبر توصية بشأن المقدار الذي يجب أن تستهلكه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ar-K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"/>
              <a:tabLst/>
              <a:defRPr/>
            </a:pPr>
            <a:endParaRPr kumimoji="0" lang="ar-KW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فعلى سبيل المثال، إذا دُوِّن على ملصق المعلومات الغذائيّة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نصف كوب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فذلك يدلّ على حجم الحصة، وبالتالي فإن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تناول كوب واحد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من هذا الطعام سيوفر لك حصّتين أي ضعف كميات العناصر الغذائية المدرجة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7A4E73-4F05-4F3B-942F-7A1F5595D416}"/>
              </a:ext>
            </a:extLst>
          </p:cNvPr>
          <p:cNvSpPr txBox="1"/>
          <p:nvPr/>
        </p:nvSpPr>
        <p:spPr>
          <a:xfrm>
            <a:off x="3166533" y="5622920"/>
            <a:ext cx="6096000" cy="553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قد يستهلك الشخص العبوة كاملة، لذلك ينبغي الانتباه إلى عدد الحصص الموجودة في العبوة قبل احتساب السعرات والعناصر الغذائية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E1EF74CC-291A-4D70-ACDD-3D98212A1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299" y="1227667"/>
            <a:ext cx="2040467" cy="160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988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kumimoji="0" lang="ar-KW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anose="02020603050405020304" pitchFamily="18" charset="0"/>
              </a:rPr>
              <a:t>كيفية قراءة ملصق البطاقة الغذائية</a:t>
            </a:r>
            <a:r>
              <a:rPr lang="ar-OM" sz="3600" dirty="0"/>
              <a:t>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216404"/>
            <a:ext cx="10774959" cy="5251508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E72889-07ED-46FC-ABD3-30B148369CC4}"/>
              </a:ext>
            </a:extLst>
          </p:cNvPr>
          <p:cNvSpPr txBox="1"/>
          <p:nvPr/>
        </p:nvSpPr>
        <p:spPr>
          <a:xfrm>
            <a:off x="1140319" y="1988698"/>
            <a:ext cx="9652000" cy="3161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"/>
              <a:tabLst/>
              <a:defRPr/>
            </a:pPr>
            <a:r>
              <a:rPr kumimoji="0" lang="ar-SA" sz="2000" b="1" i="1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السعرات الحرارية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 تشير إلى كمية الطاقة التي سوف تكتسبها عند تناول حصة واحدة من هذا الطعام أو الشراب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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غالبًا ما تشمل</a:t>
            </a:r>
            <a:r>
              <a:rPr kumimoji="0" lang="ar-SA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SA" sz="2000" b="1" i="1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العناصر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الغذائية المدرجة في ملصق المعلومات الغذائيّة على إجمالي الدهون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الدهون المشبعّة والدهون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المتحولة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؛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الكوليسترول؛ الصوديوم؛ إجمالي الكربوهيدرات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الألياف الغذائية</a:t>
            </a:r>
            <a:r>
              <a:rPr kumimoji="0" lang="ar-OM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،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إجمالي السكريات، والسكر المضاف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؛ البروتينات؛ وبعض المعادن والفيتامينات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فيتامين د، الكالسيوم</a:t>
            </a:r>
            <a:r>
              <a:rPr kumimoji="0" lang="ar-L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،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الحديد والبوتاسيوم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marR="0" lvl="0" indent="-22860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000" b="1" i="1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النسبة المئوية للقيم الغذائية اليومية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DV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C45911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٪</a:t>
            </a:r>
            <a:r>
              <a:rPr kumimoji="0" lang="ar-KW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تعرّف هذه النسبة عن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كمية العناصر الغذائية في حصة واحدة من المنتج الغذائي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مقارنة بالمأخوذ اليومي الموصى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به، بناءً على نظام غذائي يحتوي على 2000 سعرة حرارية. لذلك، فإنّ النسبة</a:t>
            </a:r>
            <a:r>
              <a:rPr kumimoji="0" lang="ar-KW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المئوية للقيم</a:t>
            </a:r>
            <a:r>
              <a:rPr kumimoji="0" lang="ar-KW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ة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الغذائية من شأنها أن تساعدك على تحديد ما إذا كانت العناصر الغذائيّة الموجودة في المنتج الغذائي مرتفعة أو منخفضة</a:t>
            </a:r>
            <a:r>
              <a:rPr kumimoji="0" lang="ar-KW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KW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مثال: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إذا كان الصوديوم 20% فهذا يعني أن المنتج يحتوي على كمية مرتفعة من الصوديوم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474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kumimoji="0" lang="ar-KW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anose="02020603050405020304" pitchFamily="18" charset="0"/>
              </a:rPr>
              <a:t>كيفية قراءة ملصق البطاقة الغذائية</a:t>
            </a:r>
            <a:r>
              <a:rPr lang="ar-OM" sz="3600" dirty="0"/>
              <a:t>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216404"/>
            <a:ext cx="10774959" cy="5251508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FBE8AB-D011-45D2-AF3D-62D9F46FFA95}"/>
              </a:ext>
            </a:extLst>
          </p:cNvPr>
          <p:cNvSpPr txBox="1"/>
          <p:nvPr/>
        </p:nvSpPr>
        <p:spPr>
          <a:xfrm>
            <a:off x="1227667" y="1874364"/>
            <a:ext cx="9736666" cy="2968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lvl="1" indent="-28575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عادة إذا كانت النسبة تساوي 5 ٪ أو أقل لكل حصة تعتبر القيمة الغذائية منخفضة</a:t>
            </a:r>
            <a:r>
              <a:rPr kumimoji="0" lang="ar-OM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، و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إذا كانت النسبة تساوي  20 ٪ أو أكثر لكل حصة تعتبر القيمة الغذائية مرتفعة. 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قد تحتوي الملصقات الغذائية في بعض الأحيان على "ادعاء</a:t>
            </a:r>
            <a:r>
              <a:rPr kumimoji="0" lang="ar-K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ت غذائية " (أي أن هذا المنتج غني بمصدر غذائي معيّن . من المهم أن تعرف</a:t>
            </a:r>
            <a:r>
              <a:rPr kumimoji="0" lang="ar-K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L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إن الإدّعاء بأن منتج ما هو </a:t>
            </a:r>
            <a:r>
              <a:rPr kumimoji="0" lang="ar-LB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مصدر جيّد</a:t>
            </a:r>
            <a:r>
              <a:rPr kumimoji="0" lang="ar-L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لعنصر غذائي محدّد 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يجب أن يوفر ما لا يقل عن 10-19% من القيمة اليومية لهذا العنصر الغذائي بينما الإدّعاء بأن المنتج </a:t>
            </a:r>
            <a:r>
              <a:rPr kumimoji="0" lang="ar-L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هو </a:t>
            </a:r>
            <a:r>
              <a:rPr kumimoji="0" lang="ar-SA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مصدر ممتاز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يجب على المنتج أن يوفر 20٪ على الأقل من القيمة اليومية لهذا العنصر الغذائي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+mn-cs"/>
              </a:rPr>
              <a:t>.</a:t>
            </a:r>
            <a:endParaRPr kumimoji="0" lang="ar-K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ar-K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1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K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الأ</a:t>
            </a:r>
            <a:r>
              <a:rPr kumimoji="0" lang="ar-OM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Arial" panose="020B0604020202020204" pitchFamily="34" charset="0"/>
              </a:rPr>
              <a:t>طعمة التي تحتوي على أكثر من مكون يتم سرد المكونات بترتيب تنازلي حسب الوزن. </a:t>
            </a:r>
            <a:endParaRPr kumimoji="0" lang="ar-KW" altLang="en-US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MS PGothic" pitchFamily="34" charset="-128"/>
              <a:cs typeface="Arial" panose="020B0604020202020204" pitchFamily="34" charset="0"/>
            </a:endParaRPr>
          </a:p>
          <a:p>
            <a:pPr marL="457200" marR="0" lvl="1" indent="0" algn="ct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K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Arial" panose="020B0604020202020204" pitchFamily="34" charset="0"/>
              </a:rPr>
              <a:t>هذا</a:t>
            </a:r>
            <a:r>
              <a:rPr kumimoji="0" lang="ar-OM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MS PGothic" pitchFamily="34" charset="-128"/>
                <a:cs typeface="Arial" panose="020B0604020202020204" pitchFamily="34" charset="0"/>
              </a:rPr>
              <a:t> يعني ان المكون الاكثر كميه يكون في الاول ويتبعه الاقل فالاقل </a:t>
            </a:r>
          </a:p>
        </p:txBody>
      </p:sp>
    </p:spTree>
    <p:extLst>
      <p:ext uri="{BB962C8B-B14F-4D97-AF65-F5344CB8AC3E}">
        <p14:creationId xmlns:p14="http://schemas.microsoft.com/office/powerpoint/2010/main" val="492665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5513-3B5F-D2A1-4911-3FD4B14A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5302"/>
          </a:xfrm>
        </p:spPr>
        <p:txBody>
          <a:bodyPr>
            <a:normAutofit/>
          </a:bodyPr>
          <a:lstStyle/>
          <a:p>
            <a:pPr algn="just" rtl="1"/>
            <a:r>
              <a:rPr kumimoji="0" lang="ar-KW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anose="02020603050405020304" pitchFamily="18" charset="0"/>
              </a:rPr>
              <a:t>النصائح العلمية لاختيار وشراء مواد غذائية صحية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4E672-3E75-DFB3-8103-04A14B35B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40" y="1216404"/>
            <a:ext cx="10774959" cy="5251508"/>
          </a:xfrm>
        </p:spPr>
        <p:txBody>
          <a:bodyPr>
            <a:no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ar-OM" alt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akkal Majalla" panose="02000000000000000000" pitchFamily="2" charset="-78"/>
              <a:ea typeface="MS PGothic" pitchFamily="34" charset="-128"/>
              <a:cs typeface="Sakkal Majalla" panose="020000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ar-OM" sz="1900" b="1" dirty="0">
              <a:solidFill>
                <a:srgbClr val="000000"/>
              </a:solidFill>
              <a:latin typeface="Siwa Light" panose="00000400000000000000" pitchFamily="50" charset="-78"/>
              <a:cs typeface="Siwa Light" panose="00000400000000000000" pitchFamily="50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0240FC-C931-4236-B928-90B37F53F619}"/>
              </a:ext>
            </a:extLst>
          </p:cNvPr>
          <p:cNvSpPr txBox="1"/>
          <p:nvPr/>
        </p:nvSpPr>
        <p:spPr>
          <a:xfrm>
            <a:off x="2387601" y="1678200"/>
            <a:ext cx="8771466" cy="2842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K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من خلال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ملصق المعلومات الغذائيّة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kumimoji="0" lang="ar-K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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مقارنة ملصق المعلومات الغذائية لمختلف المنتجات واختيار الخيارات الصحّية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kumimoji="0" lang="ar-K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"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Sakkal Majalla" panose="02000000000000000000" pitchFamily="2" charset="-78"/>
              </a:rPr>
              <a:t>الحرص على أن يكون مجموع الاستهلاك اليومي ضمن الاحتياجات اليومية الموصى بها، وليس من خلال منتج واحد فقط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kkal Majalla" panose="02000000000000000000" pitchFamily="2" charset="-78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ar-KW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ar-KW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"/>
              <a:tabLst/>
              <a:defRPr/>
            </a:pPr>
            <a:r>
              <a:rPr kumimoji="0" lang="ar-K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</a:t>
            </a: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ستهداف الأطعمة الغنية بالألياف الغذائية، والكالسيوم، وفيتامين د، والحديد، والمنخفضة بالدهون المشبعة، والدهون المتحولة، والكوليسترول، والصوديوم و 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السكر المضاف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img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4892040"/>
            <a:ext cx="2240280" cy="150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26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17481</TotalTime>
  <Words>927</Words>
  <Application>Microsoft Office PowerPoint</Application>
  <PresentationFormat>Widescreen</PresentationFormat>
  <Paragraphs>85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doran</vt:lpstr>
      <vt:lpstr>Doran Medium</vt:lpstr>
      <vt:lpstr>Sakkal Majalla</vt:lpstr>
      <vt:lpstr>Siwa Light</vt:lpstr>
      <vt:lpstr>Symbol</vt:lpstr>
      <vt:lpstr>Wingdings</vt:lpstr>
      <vt:lpstr>Office Theme</vt:lpstr>
      <vt:lpstr>1_Office Theme</vt:lpstr>
      <vt:lpstr> قراءة البطاقة الغذائية</vt:lpstr>
      <vt:lpstr>المحتويات </vt:lpstr>
      <vt:lpstr>تعريف البطاقة الغذائية</vt:lpstr>
      <vt:lpstr>كيفية قراءة البطاقة الغذائية بخمس خطوات </vt:lpstr>
      <vt:lpstr>محتويات ملصق بطاقة المعلومات الغذائية</vt:lpstr>
      <vt:lpstr>كيفية قراءة ملصق البطاقة الغذائية</vt:lpstr>
      <vt:lpstr>كيفية قراءة ملصق البطاقة الغذائية </vt:lpstr>
      <vt:lpstr>كيفية قراءة ملصق البطاقة الغذائية </vt:lpstr>
      <vt:lpstr>النصائح العلمية لاختيار وشراء مواد غذائية صحية</vt:lpstr>
      <vt:lpstr>الأسماء المختلفة للسكريات المضافة  </vt:lpstr>
      <vt:lpstr>المصطلحات الأكثر شيوعا المذكورة في المعلومات الغذائية أو قوائم المكونات </vt:lpstr>
      <vt:lpstr>المصطلحات الأكثر شيوعا المذكورة في المعلومات الغذائية أو قوائم المكونات </vt:lpstr>
      <vt:lpstr>الخلاصة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حملة حقيبتي أمان لصحتي</dc:title>
  <dc:creator>saif alrawahi</dc:creator>
  <cp:lastModifiedBy>JOKHA ABDULLA KHALFAN AL AMRI</cp:lastModifiedBy>
  <cp:revision>1150</cp:revision>
  <dcterms:created xsi:type="dcterms:W3CDTF">2024-08-11T06:17:28Z</dcterms:created>
  <dcterms:modified xsi:type="dcterms:W3CDTF">2026-08-23T05:12:02Z</dcterms:modified>
</cp:coreProperties>
</file>